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>
      <p:cViewPr varScale="1">
        <p:scale>
          <a:sx n="83" d="100"/>
          <a:sy n="83" d="100"/>
        </p:scale>
        <p:origin x="-1992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1459C-5626-43E4-B905-49D02C4F6296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907A6-2D5B-4EC9-BFB5-BED63BE8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98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CEE76-DA3C-4168-A1BC-3B51AB5ED1B3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2AA3D-7C0D-4DAD-A7CB-3ACCFAA8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9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2AA3D-7C0D-4DAD-A7CB-3ACCFAA8FB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7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2AA3D-7C0D-4DAD-A7CB-3ACCFAA8FB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5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2AA3D-7C0D-4DAD-A7CB-3ACCFAA8FB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9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2AA3D-7C0D-4DAD-A7CB-3ACCFAA8FB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21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2AA3D-7C0D-4DAD-A7CB-3ACCFAA8FB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4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2AA3D-7C0D-4DAD-A7CB-3ACCFAA8FB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32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2AA3D-7C0D-4DAD-A7CB-3ACCFAA8FB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5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A044-24F5-4B62-B0BA-AC9045BD10A0}" type="datetime1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0524-3BAA-4659-BDE5-B745FFFA4BDF}" type="datetime1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0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89F8-DBB9-4980-8422-72B4BE3B46C7}" type="datetime1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7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B81F-CD36-426A-9417-7347AB580902}" type="datetime1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6B81-B296-43B3-9BF0-49331B43E112}" type="datetime1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8BB8-F276-42C3-B7EB-E090D2399A0A}" type="datetime1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43F4-2175-4CA5-AFF0-5944066F1801}" type="datetime1">
              <a:rPr lang="en-US" smtClean="0"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6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23C9-1A3A-46D2-AC3C-6A7A4A41203A}" type="datetime1">
              <a:rPr lang="en-US" smtClean="0"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4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240B8-F5D0-416C-A78A-847DEE1D8752}" type="datetime1">
              <a:rPr lang="en-US" smtClean="0"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1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927F-2DB2-417C-B79C-EC40EC11051C}" type="datetime1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5D98-04B8-4DF2-99C2-E23ECB3764F0}" type="datetime1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2BA88-5ACC-491F-9855-375D36B944A3}" type="datetime1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AC69-BFCC-4FB6-B568-A74F9971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4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doe.k12.ga.us/pea_board.aspx?PageReq=PEABoardRul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isusers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gaetc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348" y="990600"/>
            <a:ext cx="7772400" cy="31242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Data Collections –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Getting Started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GaDOE Data Collections </a:t>
            </a:r>
            <a:r>
              <a:rPr lang="en-US" dirty="0" smtClean="0"/>
              <a:t>Conference</a:t>
            </a:r>
          </a:p>
          <a:p>
            <a:r>
              <a:rPr lang="en-US" dirty="0" smtClean="0"/>
              <a:t>August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48" y="5812098"/>
            <a:ext cx="84582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8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Tips – After GTID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30" y="1400754"/>
            <a:ext cx="8229600" cy="4525963"/>
          </a:xfrm>
        </p:spPr>
        <p:txBody>
          <a:bodyPr/>
          <a:lstStyle/>
          <a:p>
            <a:r>
              <a:rPr lang="en-US" dirty="0" smtClean="0"/>
              <a:t>After GTID are claimed, start submitting Student Course Profile</a:t>
            </a:r>
          </a:p>
          <a:p>
            <a:r>
              <a:rPr lang="en-US" dirty="0" smtClean="0"/>
              <a:t>For each FTE cycle, offer workshops for schools to assist each other, and for clerks to get away from schools and input data.</a:t>
            </a:r>
          </a:p>
          <a:p>
            <a:r>
              <a:rPr lang="en-US" dirty="0" smtClean="0"/>
              <a:t>Before submitting Pre-ID, it is important that special identifiers such as ELL, Special Ed., Gifted, etc. are correct.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1" y="5947189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4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Tips - Ongoing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high schools verify SSN’s early in the school year. Students without a “real” SSN do not receive HOPE.</a:t>
            </a:r>
          </a:p>
          <a:p>
            <a:r>
              <a:rPr lang="en-US" dirty="0" smtClean="0"/>
              <a:t>Develop a master course file that identifies FTE codes, and CPI codes.</a:t>
            </a:r>
          </a:p>
          <a:p>
            <a:pPr lvl="1"/>
            <a:r>
              <a:rPr lang="en-US" dirty="0"/>
              <a:t>Bookmark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public.doe.k12.ga.us/pea_board.aspx?PageReq=PEABoardRules</a:t>
            </a:r>
            <a:endParaRPr lang="en-US" dirty="0" smtClean="0"/>
          </a:p>
          <a:p>
            <a:r>
              <a:rPr lang="en-US" dirty="0" smtClean="0"/>
              <a:t>Be sure to make first data submission for FTE, Student Record, and CPI as early as possible, but at least by the Initial Submission deadline.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1" y="5947189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Where to Get Help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517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Network! </a:t>
            </a:r>
          </a:p>
          <a:p>
            <a:pPr lvl="1"/>
            <a:r>
              <a:rPr lang="en-US" b="1" dirty="0" smtClean="0"/>
              <a:t>Don’t leave this conference without a list of contacts you can call on</a:t>
            </a:r>
          </a:p>
          <a:p>
            <a:r>
              <a:rPr lang="en-US" dirty="0" smtClean="0"/>
              <a:t>SIS GaDOE Sub-Committee</a:t>
            </a:r>
          </a:p>
          <a:p>
            <a:pPr lvl="1"/>
            <a:r>
              <a:rPr lang="en-US" dirty="0" smtClean="0"/>
              <a:t>Usually meets the last Wednesday of every-other month</a:t>
            </a:r>
          </a:p>
          <a:p>
            <a:pPr lvl="1"/>
            <a:r>
              <a:rPr lang="en-US" dirty="0" smtClean="0"/>
              <a:t>All are welcome</a:t>
            </a:r>
          </a:p>
          <a:p>
            <a:pPr lvl="1"/>
            <a:r>
              <a:rPr lang="en-US" dirty="0" smtClean="0"/>
              <a:t>Not only do you learn a lot from these calls, but your input counts!</a:t>
            </a:r>
          </a:p>
          <a:p>
            <a:r>
              <a:rPr lang="en-US" dirty="0" smtClean="0"/>
              <a:t>CIO Conference calls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1" y="5947189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Conferences and Workshops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Collections Conference in August </a:t>
            </a:r>
            <a:endParaRPr lang="en-US" dirty="0" smtClean="0"/>
          </a:p>
          <a:p>
            <a:pPr lvl="1"/>
            <a:r>
              <a:rPr lang="en-US" dirty="0" smtClean="0"/>
              <a:t>Learn what is required by the state</a:t>
            </a:r>
            <a:endParaRPr lang="en-US" dirty="0"/>
          </a:p>
          <a:p>
            <a:r>
              <a:rPr lang="en-US" dirty="0"/>
              <a:t>GSIS Conference in early February – </a:t>
            </a:r>
            <a:r>
              <a:rPr lang="en-US" dirty="0" smtClean="0">
                <a:hlinkClick r:id="rId3"/>
              </a:rPr>
              <a:t>www.gsisusers.org</a:t>
            </a:r>
            <a:endParaRPr lang="en-US" dirty="0" smtClean="0"/>
          </a:p>
          <a:p>
            <a:pPr lvl="1"/>
            <a:r>
              <a:rPr lang="en-US" dirty="0" smtClean="0"/>
              <a:t>Although the state has a presence at this conference, it is run by users like yourself. You pick the topics and your colleagues present the sessions (you can too!)</a:t>
            </a:r>
            <a:endParaRPr lang="en-US" dirty="0"/>
          </a:p>
          <a:p>
            <a:r>
              <a:rPr lang="en-US" dirty="0" err="1"/>
              <a:t>GaETC</a:t>
            </a:r>
            <a:r>
              <a:rPr lang="en-US" dirty="0"/>
              <a:t> Conference in November – </a:t>
            </a:r>
            <a:r>
              <a:rPr lang="en-US" dirty="0" smtClean="0">
                <a:hlinkClick r:id="rId4"/>
              </a:rPr>
              <a:t>www.gaetc.org</a:t>
            </a:r>
            <a:endParaRPr lang="en-US" dirty="0" smtClean="0"/>
          </a:p>
          <a:p>
            <a:pPr lvl="1"/>
            <a:r>
              <a:rPr lang="en-US" dirty="0" smtClean="0"/>
              <a:t>Good way to see technology innovation, lots of vendors, sessions on a wide range of topics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7189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9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do all summer???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Record</a:t>
            </a:r>
          </a:p>
          <a:p>
            <a:r>
              <a:rPr lang="en-US" dirty="0" smtClean="0"/>
              <a:t>HOPE Scholarship</a:t>
            </a:r>
          </a:p>
          <a:p>
            <a:r>
              <a:rPr lang="en-US" dirty="0" smtClean="0"/>
              <a:t>Prepare to start the new year</a:t>
            </a:r>
          </a:p>
          <a:p>
            <a:r>
              <a:rPr lang="en-US" dirty="0" smtClean="0"/>
              <a:t>ENDLESS CYCLE!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7189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61348" y="480955"/>
            <a:ext cx="7772400" cy="914400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48" y="5812098"/>
            <a:ext cx="84582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0" y="3657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http://public.doe.k12.ga.us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669473" cy="304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/>
              <a:t>Start </a:t>
            </a:r>
            <a:r>
              <a:rPr lang="en-US" sz="4000" b="1" dirty="0" smtClean="0"/>
              <a:t>GaDOE </a:t>
            </a:r>
            <a:r>
              <a:rPr lang="en-US" sz="4000" b="1" dirty="0"/>
              <a:t>Data </a:t>
            </a:r>
            <a:r>
              <a:rPr lang="en-US" sz="4000" b="1" dirty="0" smtClean="0"/>
              <a:t>Transmission Dates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8293" y="5246132"/>
            <a:ext cx="742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http://public.doe.k12.ga.us</a:t>
            </a:r>
          </a:p>
        </p:txBody>
      </p:sp>
    </p:spTree>
    <p:extLst>
      <p:ext uri="{BB962C8B-B14F-4D97-AF65-F5344CB8AC3E}">
        <p14:creationId xmlns:p14="http://schemas.microsoft.com/office/powerpoint/2010/main" val="82293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 Transmission Dates</a:t>
            </a:r>
            <a:endParaRPr lang="en-US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38800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6200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0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1730"/>
            <a:ext cx="8229600" cy="9212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38800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Select Current Year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838325"/>
            <a:ext cx="657225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3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21730"/>
            <a:ext cx="8229600" cy="9212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38800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76563"/>
              </p:ext>
            </p:extLst>
          </p:nvPr>
        </p:nvGraphicFramePr>
        <p:xfrm>
          <a:off x="685800" y="1115291"/>
          <a:ext cx="8077200" cy="414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666"/>
                <a:gridCol w="5833534"/>
              </a:tblGrid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Apply</a:t>
                      </a:r>
                      <a:r>
                        <a:rPr lang="en-US" baseline="0" dirty="0" smtClean="0"/>
                        <a:t> for facility code for any new schools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August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Summer Graduates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Pre-ID Labels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GTID-New Students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GTID-All</a:t>
                      </a:r>
                      <a:r>
                        <a:rPr lang="en-US" baseline="0" dirty="0" smtClean="0"/>
                        <a:t> Students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Course Profile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HOPE Summer Graduates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HOPE Underclassmen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September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FTE</a:t>
                      </a:r>
                      <a:r>
                        <a:rPr lang="en-US" baseline="0" dirty="0" smtClean="0"/>
                        <a:t> Data Survey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October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FTE-1</a:t>
                      </a:r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CPI</a:t>
                      </a:r>
                      <a:endParaRPr lang="en-US" sz="1600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dirty="0" smtClean="0"/>
                        <a:t>Class Size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Sample Calendar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20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824290"/>
              </p:ext>
            </p:extLst>
          </p:nvPr>
        </p:nvGraphicFramePr>
        <p:xfrm>
          <a:off x="762000" y="1066801"/>
          <a:ext cx="7620000" cy="432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666"/>
                <a:gridCol w="5503334"/>
              </a:tblGrid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Pre-ID 2</a:t>
                      </a:r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Free/Reduced Meal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Private School/ Home School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February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HOPE Scholarship Preliminary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Pre-ID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March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FTE 3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CPI 2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Class Size 2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HOPE Scholarship Final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Student Record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CPI 3</a:t>
                      </a:r>
                      <a:endParaRPr lang="en-US" dirty="0"/>
                    </a:p>
                  </a:txBody>
                  <a:tcPr/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dirty="0" smtClean="0"/>
                        <a:t>HOPE Underclassmen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38800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Calendar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8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Build Your Own Processing Calendar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 with GaDOE Calendar. Input not only deadlines, but also starting dates and milestones</a:t>
            </a:r>
          </a:p>
          <a:p>
            <a:r>
              <a:rPr lang="en-US" dirty="0" smtClean="0"/>
              <a:t>Determine key types of data submitted for each cycle and build in processes to review data.</a:t>
            </a:r>
          </a:p>
          <a:p>
            <a:pPr lvl="1"/>
            <a:r>
              <a:rPr lang="en-US" dirty="0" smtClean="0"/>
              <a:t>Beginning of year – reminder that SSN, date of birth, race, are all necessary for initial GTID claim. Schools will call in panic trying to test a student and want you to expedite getting the GTID.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1" y="5947189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Incorporate Local Processes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Grade Processing Schedules</a:t>
            </a:r>
          </a:p>
          <a:p>
            <a:r>
              <a:rPr lang="en-US" dirty="0" smtClean="0"/>
              <a:t>Include local testing cycles</a:t>
            </a:r>
          </a:p>
          <a:p>
            <a:r>
              <a:rPr lang="en-US" dirty="0" smtClean="0"/>
              <a:t>Include vacations, school breaks, etc.</a:t>
            </a:r>
          </a:p>
          <a:p>
            <a:r>
              <a:rPr lang="en-US" dirty="0" smtClean="0"/>
              <a:t>Publish one calendar that shows all processing cycles</a:t>
            </a:r>
          </a:p>
          <a:p>
            <a:r>
              <a:rPr lang="en-US" dirty="0" smtClean="0"/>
              <a:t>Schedule workshops before school starts and before major data processing cycles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1" y="5947189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11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b="1" dirty="0" smtClean="0"/>
              <a:t>Data Tips - GTID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begin school year, review data to ensure SSN, date of birth, race, gender. Any of these data elements will cause no match in GTID</a:t>
            </a:r>
          </a:p>
          <a:p>
            <a:r>
              <a:rPr lang="en-US" dirty="0" smtClean="0"/>
              <a:t>Try not to claim GTID until No Shows are identified.</a:t>
            </a:r>
          </a:p>
          <a:p>
            <a:r>
              <a:rPr lang="en-US" dirty="0" smtClean="0"/>
              <a:t>Kindergarten students will not be able to be tested until GTID is claimed.</a:t>
            </a:r>
          </a:p>
          <a:p>
            <a:r>
              <a:rPr lang="en-US" dirty="0" smtClean="0"/>
              <a:t>Most testing software now requires GTID, so this needs to be the first order of business.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1" y="5947189"/>
            <a:ext cx="8229600" cy="6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AC69-BFCC-4FB6-B568-A74F99712D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5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612</Words>
  <Application>Microsoft Office PowerPoint</Application>
  <PresentationFormat>On-screen Show (4:3)</PresentationFormat>
  <Paragraphs>112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Data Collections –  Getting Started</vt:lpstr>
      <vt:lpstr>Start GaDOE Data Transmission Dates</vt:lpstr>
      <vt:lpstr>Select Transmission Dates</vt:lpstr>
      <vt:lpstr>PowerPoint Presentation</vt:lpstr>
      <vt:lpstr>Sample Calendar</vt:lpstr>
      <vt:lpstr>Sample Calendar (cont’d)</vt:lpstr>
      <vt:lpstr>Build Your Own Processing Calendar</vt:lpstr>
      <vt:lpstr>Incorporate Local Processes</vt:lpstr>
      <vt:lpstr>Data Tips - GTID</vt:lpstr>
      <vt:lpstr>Data Tips – After GTID</vt:lpstr>
      <vt:lpstr>Data Tips - Ongoing</vt:lpstr>
      <vt:lpstr>Where to Get Help</vt:lpstr>
      <vt:lpstr>Conferences and Workshops</vt:lpstr>
      <vt:lpstr>What do you do all summer???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Data Collection</dc:title>
  <dc:creator>Anna Tarleton</dc:creator>
  <cp:lastModifiedBy>atarleton</cp:lastModifiedBy>
  <cp:revision>17</cp:revision>
  <dcterms:created xsi:type="dcterms:W3CDTF">2011-08-14T21:13:56Z</dcterms:created>
  <dcterms:modified xsi:type="dcterms:W3CDTF">2011-08-15T15:50:16Z</dcterms:modified>
</cp:coreProperties>
</file>